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16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media/image28.png" ContentType="image/png"/>
  <Override PartName="/ppt/media/image1.jpeg" ContentType="image/jpeg"/>
  <Override PartName="/ppt/media/image38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4.jpeg" ContentType="image/jpeg"/>
  <Override PartName="/ppt/media/image7.png" ContentType="image/png"/>
  <Override PartName="/ppt/media/image5.jpeg" ContentType="image/jpeg"/>
  <Override PartName="/ppt/media/image11.png" ContentType="image/png"/>
  <Override PartName="/ppt/media/image6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A dia áthelyezéséhez kattintson ide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A jegyzetformátum szerkesztéséhez kattintson ide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hu-H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hu-H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hu-H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hu-H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hu-H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hu-H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hu-H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hu-H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hu-H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5B2FBB7-E728-43F9-B10C-80921AC26F3C}" type="slidenum">
              <a:rPr b="0" lang="hu-HU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hu-H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283E0A-FB43-4647-AE93-4369516DE39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&lt;szám&gt;</a:t>
            </a:fld>
            <a:endParaRPr b="0" lang="hu-H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3B11A8-C42B-42AD-882B-A7B3097AA28E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&lt;szám&gt;</a:t>
            </a:fld>
            <a:endParaRPr b="0" lang="hu-H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ood Bo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DC1D2A-7FAB-441A-B56B-F311E82CF2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51999B-3180-4224-87B1-7442D6BE5D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Alapértelmez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138492-1EC3-416D-8E6A-428BCF2659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5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77000" y="2094120"/>
            <a:ext cx="3499560" cy="24156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바탕"/>
              <a:ea typeface="DejaVu Sans"/>
            </a:endParaRPr>
          </a:p>
        </p:txBody>
      </p:sp>
      <p:sp>
        <p:nvSpPr>
          <p:cNvPr id="1" name="Rectangle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54080"/>
            <a:ext cx="1949040" cy="3060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바탕"/>
              <a:ea typeface="DejaVu Sans"/>
            </a:endParaRPr>
          </a:p>
        </p:txBody>
      </p:sp>
      <p:sp>
        <p:nvSpPr>
          <p:cNvPr id="2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50200" y="4654080"/>
            <a:ext cx="194904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바탕"/>
              <a:ea typeface="DejaVu Sans"/>
            </a:endParaRPr>
          </a:p>
        </p:txBody>
      </p:sp>
      <p:sp>
        <p:nvSpPr>
          <p:cNvPr id="3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00760" y="4654080"/>
            <a:ext cx="1949040" cy="30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바탕"/>
              <a:ea typeface="DejaVu Sans"/>
            </a:endParaRPr>
          </a:p>
        </p:txBody>
      </p:sp>
      <p:sp>
        <p:nvSpPr>
          <p:cNvPr id="4" name="Rectangle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50960" y="4654080"/>
            <a:ext cx="1949040" cy="30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바탕"/>
              <a:ea typeface="DejaVu Sans"/>
            </a:endParaRPr>
          </a:p>
        </p:txBody>
      </p:sp>
      <p:sp>
        <p:nvSpPr>
          <p:cNvPr id="5" name="Rectangle 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1520" y="4654080"/>
            <a:ext cx="1949040" cy="306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바탕"/>
              <a:ea typeface="DejaVu Sans"/>
            </a:endParaRPr>
          </a:p>
        </p:txBody>
      </p:sp>
      <p:sp>
        <p:nvSpPr>
          <p:cNvPr id="6" name="Rectangle 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51720" y="4654080"/>
            <a:ext cx="1938960" cy="30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바탕"/>
              <a:ea typeface="DejaVu Sans"/>
            </a:endParaRPr>
          </a:p>
        </p:txBody>
      </p:sp>
      <p:cxnSp>
        <p:nvCxnSpPr>
          <p:cNvPr id="7" name="Straight Connecto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22200" y="3387960"/>
            <a:ext cx="1989720" cy="144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Címszöveg formátumának szerkesztése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Vázlatszöveg formátumának szerkesztése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Második vázlatszint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</a:rPr>
              <a:t>Harmadik vázlatszint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Negyedik vázlatszint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Ötödik vázlatszint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Hatodik vázlatszint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Hetedik vázlatszint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0" y="0"/>
            <a:ext cx="12187440" cy="8697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200000"/>
              </a:lnSpc>
            </a:pPr>
            <a:endParaRPr b="0" lang="hu-HU" sz="2400" strike="noStrike" u="none">
              <a:solidFill>
                <a:srgbClr val="000000"/>
              </a:solidFill>
              <a:uFillTx/>
              <a:latin typeface="Times New Roman"/>
              <a:ea typeface="DejaVu Sans"/>
            </a:endParaRPr>
          </a:p>
        </p:txBody>
      </p:sp>
      <p:sp>
        <p:nvSpPr>
          <p:cNvPr id="13" name=""/>
          <p:cNvSpPr/>
          <p:nvPr/>
        </p:nvSpPr>
        <p:spPr>
          <a:xfrm>
            <a:off x="3600" y="6095880"/>
            <a:ext cx="12187440" cy="762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200000"/>
              </a:lnSpc>
            </a:pPr>
            <a:endParaRPr b="0" lang="hu-HU" sz="2400" strike="noStrike" u="none">
              <a:solidFill>
                <a:srgbClr val="000000"/>
              </a:solidFill>
              <a:uFillTx/>
              <a:latin typeface="Times New Roman"/>
              <a:ea typeface="DejaVu Sans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ftr" idx="1"/>
          </p:nvPr>
        </p:nvSpPr>
        <p:spPr>
          <a:xfrm>
            <a:off x="4136400" y="6313680"/>
            <a:ext cx="3917880" cy="43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hu-H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ldNum" idx="2"/>
          </p:nvPr>
        </p:nvSpPr>
        <p:spPr>
          <a:xfrm>
            <a:off x="8926200" y="6313680"/>
            <a:ext cx="2829240" cy="43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B395D1-272B-4A8A-8A63-EBDFEEA4A3EB}" type="slidenum">
              <a:rPr b="0" lang="hu-HU" sz="1400" strike="noStrike" u="none">
                <a:solidFill>
                  <a:srgbClr val="ffffff"/>
                </a:solidFill>
                <a:uFillTx/>
                <a:latin typeface="Times New Roman"/>
              </a:rPr>
              <a:t>1</a:t>
            </a:fld>
            <a:endParaRPr b="0" lang="hu-H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3"/>
          </p:nvPr>
        </p:nvSpPr>
        <p:spPr>
          <a:xfrm>
            <a:off x="435240" y="6313680"/>
            <a:ext cx="2829240" cy="43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hu-H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hu-H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hu-H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Címszöveg formátumának szerkesztése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Vázlatszöveg formátumának szerkesztése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Második vázlatszint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</a:rPr>
              <a:t>Harmadik vázlatszint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Negyedik vázlatszint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Ötödik vázlatszint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Hatodik vázlatszint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Hetedik vázlatszint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  <p:sldLayoutId id="2147483652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/>
          <p:nvPr/>
        </p:nvSpPr>
        <p:spPr>
          <a:xfrm>
            <a:off x="0" y="0"/>
            <a:ext cx="12187440" cy="8697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200000"/>
              </a:lnSpc>
            </a:pPr>
            <a:endParaRPr b="0" lang="hu-HU" sz="2400" strike="noStrike" u="none">
              <a:solidFill>
                <a:srgbClr val="000000"/>
              </a:solidFill>
              <a:uFillTx/>
              <a:latin typeface="Times New Roman"/>
              <a:ea typeface="DejaVu Sans"/>
            </a:endParaRPr>
          </a:p>
        </p:txBody>
      </p:sp>
      <p:sp>
        <p:nvSpPr>
          <p:cNvPr id="22" name=""/>
          <p:cNvSpPr/>
          <p:nvPr/>
        </p:nvSpPr>
        <p:spPr>
          <a:xfrm>
            <a:off x="3600" y="6095880"/>
            <a:ext cx="12187440" cy="762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200000"/>
              </a:lnSpc>
            </a:pPr>
            <a:endParaRPr b="0" lang="hu-HU" sz="2400" strike="noStrike" u="none">
              <a:solidFill>
                <a:srgbClr val="000000"/>
              </a:solidFill>
              <a:uFillTx/>
              <a:latin typeface="Times New Roman"/>
              <a:ea typeface="DejaVu Sans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Címszöveg formátumának szerkesztése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ftr" idx="4"/>
          </p:nvPr>
        </p:nvSpPr>
        <p:spPr>
          <a:xfrm>
            <a:off x="4136400" y="6313680"/>
            <a:ext cx="3917880" cy="43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hu-H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sldNum" idx="5"/>
          </p:nvPr>
        </p:nvSpPr>
        <p:spPr>
          <a:xfrm>
            <a:off x="8926200" y="6313680"/>
            <a:ext cx="2829240" cy="43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3AC6C9-EFE4-4035-9179-FB9E395000D1}" type="slidenum">
              <a:rPr b="0" lang="hu-HU" sz="1400" strike="noStrike" u="none">
                <a:solidFill>
                  <a:srgbClr val="ffffff"/>
                </a:solidFill>
                <a:uFillTx/>
                <a:latin typeface="Times New Roman"/>
              </a:rPr>
              <a:t>1</a:t>
            </a:fld>
            <a:endParaRPr b="0" lang="hu-H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6"/>
          </p:nvPr>
        </p:nvSpPr>
        <p:spPr>
          <a:xfrm>
            <a:off x="435240" y="6313680"/>
            <a:ext cx="2829240" cy="43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hu-H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hu-H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hu-H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Relationship Id="rId11" Type="http://schemas.openxmlformats.org/officeDocument/2006/relationships/image" Target="../media/image10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31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11.png"/><Relationship Id="rId7" Type="http://schemas.openxmlformats.org/officeDocument/2006/relationships/image" Target="../media/image11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13.png"/><Relationship Id="rId1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Relationship Id="rId11" Type="http://schemas.openxmlformats.org/officeDocument/2006/relationships/image" Target="../media/image10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11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11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1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1.png"/><Relationship Id="rId7" Type="http://schemas.openxmlformats.org/officeDocument/2006/relationships/image" Target="../media/image27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11.png"/><Relationship Id="rId3" Type="http://schemas.openxmlformats.org/officeDocument/2006/relationships/image" Target="../media/image11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11.png"/><Relationship Id="rId3" Type="http://schemas.openxmlformats.org/officeDocument/2006/relationships/image" Target="../media/image11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11.png"/><Relationship Id="rId7" Type="http://schemas.openxmlformats.org/officeDocument/2006/relationships/image" Target="../media/image11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3.png"/><Relationship Id="rId1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2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3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1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1.png"/><Relationship Id="rId7" Type="http://schemas.openxmlformats.org/officeDocument/2006/relationships/image" Target="../media/image11.png"/><Relationship Id="rId8" Type="http://schemas.openxmlformats.org/officeDocument/2006/relationships/image" Target="../media/image27.png"/><Relationship Id="rId9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8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28" descr="A sailboat in a large body of water"/>
          <p:cNvPicPr/>
          <p:nvPr/>
        </p:nvPicPr>
        <p:blipFill>
          <a:blip r:embed="rId1"/>
          <a:stretch/>
        </p:blipFill>
        <p:spPr>
          <a:xfrm>
            <a:off x="9617760" y="2160000"/>
            <a:ext cx="2441160" cy="2309760"/>
          </a:xfrm>
          <a:prstGeom prst="rect">
            <a:avLst/>
          </a:prstGeom>
          <a:solidFill>
            <a:srgbClr val="090f27"/>
          </a:solidFill>
          <a:ln w="0">
            <a:noFill/>
          </a:ln>
        </p:spPr>
      </p:pic>
      <p:pic>
        <p:nvPicPr>
          <p:cNvPr id="36" name="Picture Placeholder 162" descr="satellite image of Earth"/>
          <p:cNvPicPr/>
          <p:nvPr/>
        </p:nvPicPr>
        <p:blipFill>
          <a:blip r:embed="rId2"/>
          <a:stretch/>
        </p:blipFill>
        <p:spPr>
          <a:xfrm>
            <a:off x="8553600" y="0"/>
            <a:ext cx="3636720" cy="179892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0">
            <a:noFill/>
          </a:ln>
        </p:spPr>
      </p:pic>
      <p:pic>
        <p:nvPicPr>
          <p:cNvPr id="37" name="Picture Placeholder 170" descr="abstract image"/>
          <p:cNvPicPr/>
          <p:nvPr/>
        </p:nvPicPr>
        <p:blipFill>
          <a:blip r:embed="rId3"/>
          <a:stretch/>
        </p:blipFill>
        <p:spPr>
          <a:xfrm>
            <a:off x="0" y="2160000"/>
            <a:ext cx="5515560" cy="23389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</p:pic>
      <p:pic>
        <p:nvPicPr>
          <p:cNvPr id="38" name="Picture Placeholder 176" descr="crashing waves"/>
          <p:cNvPicPr/>
          <p:nvPr/>
        </p:nvPicPr>
        <p:blipFill>
          <a:blip r:embed="rId4"/>
          <a:stretch/>
        </p:blipFill>
        <p:spPr>
          <a:xfrm>
            <a:off x="0" y="5507640"/>
            <a:ext cx="3778920" cy="135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</p:pic>
      <p:pic>
        <p:nvPicPr>
          <p:cNvPr id="39" name="Picture Placeholder 178" descr="abstract image"/>
          <p:cNvPicPr/>
          <p:nvPr/>
        </p:nvPicPr>
        <p:blipFill>
          <a:blip r:embed="rId5"/>
          <a:stretch/>
        </p:blipFill>
        <p:spPr>
          <a:xfrm>
            <a:off x="8628480" y="5580000"/>
            <a:ext cx="3562560" cy="12733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</p:pic>
      <p:pic>
        <p:nvPicPr>
          <p:cNvPr id="40" name="" descr=""/>
          <p:cNvPicPr/>
          <p:nvPr/>
        </p:nvPicPr>
        <p:blipFill>
          <a:blip r:embed="rId6"/>
          <a:stretch/>
        </p:blipFill>
        <p:spPr>
          <a:xfrm>
            <a:off x="2520000" y="0"/>
            <a:ext cx="5578920" cy="179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" name="" descr=""/>
          <p:cNvPicPr/>
          <p:nvPr/>
        </p:nvPicPr>
        <p:blipFill>
          <a:blip r:embed="rId7"/>
          <a:stretch/>
        </p:blipFill>
        <p:spPr>
          <a:xfrm>
            <a:off x="4500000" y="5580000"/>
            <a:ext cx="3418920" cy="127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8"/>
          <a:stretch/>
        </p:blipFill>
        <p:spPr>
          <a:xfrm>
            <a:off x="360000" y="2340000"/>
            <a:ext cx="4552920" cy="197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9"/>
          <a:stretch/>
        </p:blipFill>
        <p:spPr>
          <a:xfrm>
            <a:off x="9759600" y="2340000"/>
            <a:ext cx="2119320" cy="199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" name="Picture Placeholder 1" descr="A sailboat in a large body of water"/>
          <p:cNvPicPr/>
          <p:nvPr/>
        </p:nvPicPr>
        <p:blipFill>
          <a:blip r:embed="rId10"/>
          <a:stretch/>
        </p:blipFill>
        <p:spPr>
          <a:xfrm>
            <a:off x="0" y="0"/>
            <a:ext cx="2101680" cy="1798920"/>
          </a:xfrm>
          <a:prstGeom prst="rect">
            <a:avLst/>
          </a:prstGeom>
          <a:solidFill>
            <a:srgbClr val="090f27"/>
          </a:solidFill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11"/>
          <a:stretch/>
        </p:blipFill>
        <p:spPr>
          <a:xfrm>
            <a:off x="205560" y="164880"/>
            <a:ext cx="1594080" cy="14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"/>
          <p:cNvSpPr/>
          <p:nvPr/>
        </p:nvSpPr>
        <p:spPr>
          <a:xfrm>
            <a:off x="6480360" y="3060000"/>
            <a:ext cx="287892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hu-HU" sz="22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Ha kell egy jó laptop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6120000" y="2156400"/>
            <a:ext cx="2698920" cy="14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hu-HU" sz="40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TECHTOP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6;p 7" descr=""/>
          <p:cNvPicPr/>
          <p:nvPr/>
        </p:nvPicPr>
        <p:blipFill>
          <a:blip r:embed="rId1"/>
          <a:stretch/>
        </p:blipFill>
        <p:spPr>
          <a:xfrm>
            <a:off x="1146852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7560000" y="2487960"/>
            <a:ext cx="4499280" cy="291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3240" y="900000"/>
            <a:ext cx="5216040" cy="198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6167880" y="720000"/>
            <a:ext cx="5711400" cy="22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hu-HU" sz="36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Elérhető termékek listája: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>
            <a:off x="720000" y="3142440"/>
            <a:ext cx="5579280" cy="24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buSzPct val="189970"/>
              <a:buBlip>
                <a:blip r:embed="rId4"/>
              </a:buBlip>
            </a:pPr>
            <a:r>
              <a:rPr b="0" lang="hu-HU" sz="1600" strike="noStrike" u="none">
                <a:solidFill>
                  <a:srgbClr val="000000"/>
                </a:solidFill>
                <a:highlight>
                  <a:srgbClr val="ffffff"/>
                </a:highlight>
                <a:uFillTx/>
                <a:latin typeface="Gentium Book Basic"/>
                <a:ea typeface="DejaVu Sans"/>
              </a:rPr>
              <a:t>Itt láthatjuk az elérhető termékek listáját és meg tudunk nézni részletesen egy adott terméket is, illetve kosárba is tudjuk helyezni</a:t>
            </a:r>
            <a:endParaRPr b="0" lang="hu-H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200000"/>
              </a:lnSpc>
              <a:buSzPct val="189970"/>
              <a:buBlip>
                <a:blip r:embed="rId5"/>
              </a:buBlip>
            </a:pPr>
            <a:r>
              <a:rPr b="0" lang="hu-HU" sz="1600" strike="noStrike" u="none">
                <a:solidFill>
                  <a:srgbClr val="000000"/>
                </a:solidFill>
                <a:highlight>
                  <a:srgbClr val="ffffff"/>
                </a:highlight>
                <a:uFillTx/>
                <a:latin typeface="Gentium Book Basic"/>
                <a:ea typeface="DejaVu Sans"/>
              </a:rPr>
              <a:t>Tudunk szűrést indítani márka és ár szerint, ezáltal sokkal felhasználóbarátabbá válik a felület</a:t>
            </a:r>
            <a:endParaRPr b="0" lang="hu-H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360000" y="3060000"/>
            <a:ext cx="6299280" cy="2879280"/>
          </a:xfrm>
          <a:prstGeom prst="frame">
            <a:avLst>
              <a:gd name="adj1" fmla="val 925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6;p 9" descr=""/>
          <p:cNvPicPr/>
          <p:nvPr/>
        </p:nvPicPr>
        <p:blipFill>
          <a:blip r:embed="rId1"/>
          <a:stretch/>
        </p:blipFill>
        <p:spPr>
          <a:xfrm>
            <a:off x="1152000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7940880" y="1080000"/>
            <a:ext cx="3578400" cy="485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"/>
          <p:cNvSpPr/>
          <p:nvPr/>
        </p:nvSpPr>
        <p:spPr>
          <a:xfrm>
            <a:off x="132120" y="720000"/>
            <a:ext cx="6527160" cy="22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50000"/>
              </a:lnSpc>
            </a:pPr>
            <a:r>
              <a:rPr b="1" lang="hu-HU" sz="32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Kapcsolattartási 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hu-HU" sz="32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és vélemény nyilvánító felület: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900000" y="2700000"/>
            <a:ext cx="5399280" cy="32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buSzPct val="146007"/>
              <a:buBlip>
                <a:blip r:embed="rId3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Ezen az oldalon lehetősége van a felhasználóknak véleményeket írni a weboldal számára, illetve az oldal elérhetősége is itt jelenik meg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200000"/>
              </a:lnSpc>
              <a:buSzPct val="146007"/>
              <a:buBlip>
                <a:blip r:embed="rId4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A véleményeket csak az adminok tudják megnézni, ezáltal ezek nem nyilvános vélemények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360000" y="2520000"/>
            <a:ext cx="6479280" cy="3419280"/>
          </a:xfrm>
          <a:prstGeom prst="frame">
            <a:avLst>
              <a:gd name="adj1" fmla="val 925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96;p 8" descr=""/>
          <p:cNvPicPr/>
          <p:nvPr/>
        </p:nvPicPr>
        <p:blipFill>
          <a:blip r:embed="rId1"/>
          <a:stretch/>
        </p:blipFill>
        <p:spPr>
          <a:xfrm>
            <a:off x="1152000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360000" y="540000"/>
            <a:ext cx="7919280" cy="11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hu-HU" sz="36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Bemutatkozó oldal bemutatása: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360720" y="2340000"/>
            <a:ext cx="5759280" cy="32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</a:pPr>
            <a:r>
              <a:rPr b="0" lang="hu-HU" sz="22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Az alábbi oldalon a dolgozók (weboldal fejlesztői) bemutatkozásait láthatjuk. Ezzel bizalmat keltve a vásárlókban, elkerülve ezzel a csalás és visszaélés gyanúját.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6823440" y="2160000"/>
            <a:ext cx="5055840" cy="3300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360000" y="2340000"/>
            <a:ext cx="2586600" cy="262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9110520" y="3600000"/>
            <a:ext cx="2948760" cy="240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2160000" y="540000"/>
            <a:ext cx="8279280" cy="11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hu-HU" sz="36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Regisztrációs és bejelentkező felület: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3600000" y="1980000"/>
            <a:ext cx="4859280" cy="378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buSzPct val="168954"/>
              <a:buBlip>
                <a:blip r:embed="rId3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Van lehetőség a weboldalon regisztrálni az új felhasználóknak, valamint bejelentkezni a már meglévő vásárlóinknak.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200000"/>
              </a:lnSpc>
              <a:buSzPct val="168954"/>
              <a:buBlip>
                <a:blip r:embed="rId4"/>
              </a:buBlip>
            </a:pPr>
            <a:r>
              <a:rPr b="1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FONTOS</a:t>
            </a: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: bejelentkezés nélkül nem tudjuk megnézni a kosár tartalmát, így ösztönözve a felhasználókat a bejelentkezésre, és az új profilok létrehozására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1" name="Google Shape;96;p 12" descr=""/>
          <p:cNvPicPr/>
          <p:nvPr/>
        </p:nvPicPr>
        <p:blipFill>
          <a:blip r:embed="rId5"/>
          <a:stretch/>
        </p:blipFill>
        <p:spPr>
          <a:xfrm>
            <a:off x="1152000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10620000" y="180000"/>
            <a:ext cx="1313280" cy="522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0" y="900000"/>
            <a:ext cx="12191400" cy="1200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3420000" y="4140000"/>
            <a:ext cx="1737360" cy="179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4"/>
          <a:stretch/>
        </p:blipFill>
        <p:spPr>
          <a:xfrm>
            <a:off x="10260000" y="2369160"/>
            <a:ext cx="1631520" cy="177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5"/>
          <a:stretch/>
        </p:blipFill>
        <p:spPr>
          <a:xfrm>
            <a:off x="53280" y="2131920"/>
            <a:ext cx="3006000" cy="362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"/>
          <p:cNvSpPr/>
          <p:nvPr/>
        </p:nvSpPr>
        <p:spPr>
          <a:xfrm>
            <a:off x="3960720" y="900000"/>
            <a:ext cx="7199280" cy="16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</a:pPr>
            <a:r>
              <a:rPr b="1" lang="hu-HU" sz="36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Irányítópult bemutatása: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5580000" y="2160000"/>
            <a:ext cx="4139280" cy="36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buSzPct val="179978"/>
              <a:buBlip>
                <a:blip r:embed="rId6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Bejelentkezett admin felhasználó tudja kezelni a termékeket, szerkeszteni, törölni, és terméket hozzáadni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200000"/>
              </a:lnSpc>
              <a:buSzPct val="179978"/>
              <a:buBlip>
                <a:blip r:embed="rId7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Az admin tudja ellenőrizni a hozzáadott véleményeket a folyamatos fejlődés érdekében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8"/>
          <a:stretch/>
        </p:blipFill>
        <p:spPr>
          <a:xfrm>
            <a:off x="10260000" y="4222080"/>
            <a:ext cx="1619280" cy="171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9"/>
          <a:stretch/>
        </p:blipFill>
        <p:spPr>
          <a:xfrm>
            <a:off x="3420000" y="2312280"/>
            <a:ext cx="1619280" cy="164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Google Shape;96;p 10" descr=""/>
          <p:cNvPicPr/>
          <p:nvPr/>
        </p:nvPicPr>
        <p:blipFill>
          <a:blip r:embed="rId10"/>
          <a:stretch/>
        </p:blipFill>
        <p:spPr>
          <a:xfrm>
            <a:off x="1152000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96;p 11" descr=""/>
          <p:cNvPicPr/>
          <p:nvPr/>
        </p:nvPicPr>
        <p:blipFill>
          <a:blip r:embed="rId1"/>
          <a:stretch/>
        </p:blipFill>
        <p:spPr>
          <a:xfrm>
            <a:off x="1152000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4500000" y="3600000"/>
            <a:ext cx="7559280" cy="26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hu-HU" sz="36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Köszönjük a figyelmet, és várjuk a visszajelzéseiket! 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180000" y="2520000"/>
            <a:ext cx="3676320" cy="34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"/>
          <p:cNvSpPr/>
          <p:nvPr/>
        </p:nvSpPr>
        <p:spPr>
          <a:xfrm rot="197400">
            <a:off x="786240" y="424800"/>
            <a:ext cx="8624880" cy="2568240"/>
          </a:xfrm>
          <a:prstGeom prst="cloudCallout">
            <a:avLst>
              <a:gd name="adj1" fmla="val -13027"/>
              <a:gd name="adj2" fmla="val 126263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26" name=""/>
          <p:cNvSpPr/>
          <p:nvPr/>
        </p:nvSpPr>
        <p:spPr>
          <a:xfrm rot="118200">
            <a:off x="1712520" y="838440"/>
            <a:ext cx="6929640" cy="189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hu-HU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Összegzésül, webshopunk folyamatosan fejlődni fog, és a jövőben számos új funkcióval bővül. Célunk, hogy még kényelmesebbé és felhasználóbarátabbá tegyük a vásárlási élményt.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Placeholder 2" descr="A sailboat in a large body of water"/>
          <p:cNvPicPr/>
          <p:nvPr/>
        </p:nvPicPr>
        <p:blipFill>
          <a:blip r:embed="rId1"/>
          <a:stretch/>
        </p:blipFill>
        <p:spPr>
          <a:xfrm>
            <a:off x="9617760" y="2160000"/>
            <a:ext cx="2441160" cy="2309760"/>
          </a:xfrm>
          <a:prstGeom prst="rect">
            <a:avLst/>
          </a:prstGeom>
          <a:solidFill>
            <a:srgbClr val="090f27"/>
          </a:solidFill>
          <a:ln w="0">
            <a:noFill/>
          </a:ln>
        </p:spPr>
      </p:pic>
      <p:pic>
        <p:nvPicPr>
          <p:cNvPr id="128" name="Picture Placeholder 3" descr="satellite image of Earth"/>
          <p:cNvPicPr/>
          <p:nvPr/>
        </p:nvPicPr>
        <p:blipFill>
          <a:blip r:embed="rId2"/>
          <a:stretch/>
        </p:blipFill>
        <p:spPr>
          <a:xfrm>
            <a:off x="8553600" y="0"/>
            <a:ext cx="3636720" cy="179892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0">
            <a:noFill/>
          </a:ln>
        </p:spPr>
      </p:pic>
      <p:pic>
        <p:nvPicPr>
          <p:cNvPr id="129" name="Picture Placeholder 4" descr="abstract image"/>
          <p:cNvPicPr/>
          <p:nvPr/>
        </p:nvPicPr>
        <p:blipFill>
          <a:blip r:embed="rId3"/>
          <a:stretch/>
        </p:blipFill>
        <p:spPr>
          <a:xfrm>
            <a:off x="0" y="2160000"/>
            <a:ext cx="5515560" cy="23389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</p:pic>
      <p:pic>
        <p:nvPicPr>
          <p:cNvPr id="130" name="Picture Placeholder 5" descr="crashing waves"/>
          <p:cNvPicPr/>
          <p:nvPr/>
        </p:nvPicPr>
        <p:blipFill>
          <a:blip r:embed="rId4"/>
          <a:stretch/>
        </p:blipFill>
        <p:spPr>
          <a:xfrm>
            <a:off x="720" y="5507640"/>
            <a:ext cx="3778920" cy="135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</p:pic>
      <p:pic>
        <p:nvPicPr>
          <p:cNvPr id="131" name="Picture Placeholder 6" descr="abstract image"/>
          <p:cNvPicPr/>
          <p:nvPr/>
        </p:nvPicPr>
        <p:blipFill>
          <a:blip r:embed="rId5"/>
          <a:stretch/>
        </p:blipFill>
        <p:spPr>
          <a:xfrm>
            <a:off x="8628480" y="5580000"/>
            <a:ext cx="3562560" cy="12733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6"/>
          <a:stretch/>
        </p:blipFill>
        <p:spPr>
          <a:xfrm>
            <a:off x="2520000" y="0"/>
            <a:ext cx="5578920" cy="179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7"/>
          <a:stretch/>
        </p:blipFill>
        <p:spPr>
          <a:xfrm>
            <a:off x="4500000" y="5580000"/>
            <a:ext cx="3418920" cy="127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8"/>
          <a:stretch/>
        </p:blipFill>
        <p:spPr>
          <a:xfrm>
            <a:off x="360000" y="2340000"/>
            <a:ext cx="4552920" cy="197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9"/>
          <a:stretch/>
        </p:blipFill>
        <p:spPr>
          <a:xfrm>
            <a:off x="9759600" y="2340000"/>
            <a:ext cx="2119320" cy="199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6" name="Picture Placeholder 7" descr="A sailboat in a large body of water"/>
          <p:cNvPicPr/>
          <p:nvPr/>
        </p:nvPicPr>
        <p:blipFill>
          <a:blip r:embed="rId10"/>
          <a:stretch/>
        </p:blipFill>
        <p:spPr>
          <a:xfrm>
            <a:off x="0" y="0"/>
            <a:ext cx="2101680" cy="1798920"/>
          </a:xfrm>
          <a:prstGeom prst="rect">
            <a:avLst/>
          </a:prstGeom>
          <a:solidFill>
            <a:srgbClr val="090f27"/>
          </a:solidFill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11"/>
          <a:stretch/>
        </p:blipFill>
        <p:spPr>
          <a:xfrm>
            <a:off x="180000" y="141480"/>
            <a:ext cx="1618920" cy="147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" name=""/>
          <p:cNvSpPr/>
          <p:nvPr/>
        </p:nvSpPr>
        <p:spPr>
          <a:xfrm>
            <a:off x="6480360" y="3060000"/>
            <a:ext cx="287892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If</a:t>
            </a:r>
            <a:r>
              <a:rPr b="1" lang="hu-HU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 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you</a:t>
            </a:r>
            <a:r>
              <a:rPr b="1" lang="hu-HU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 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need</a:t>
            </a:r>
            <a:r>
              <a:rPr b="1" lang="hu-HU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 a 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good</a:t>
            </a:r>
            <a:r>
              <a:rPr b="1" lang="hu-HU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 laptop 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6120000" y="2156400"/>
            <a:ext cx="2698920" cy="14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hu-HU" sz="40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TECHTOP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"/>
          <p:cNvSpPr/>
          <p:nvPr/>
        </p:nvSpPr>
        <p:spPr>
          <a:xfrm>
            <a:off x="900000" y="900000"/>
            <a:ext cx="4138920" cy="23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hu-HU" sz="72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TechTop</a:t>
            </a:r>
            <a:endParaRPr b="0" lang="hu-HU" sz="7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2520360" y="3060000"/>
            <a:ext cx="4318920" cy="10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en-US" sz="2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If</a:t>
            </a:r>
            <a:r>
              <a:rPr b="1" lang="hu-HU" sz="2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 </a:t>
            </a:r>
            <a:r>
              <a:rPr b="1" lang="en-US" sz="2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you</a:t>
            </a:r>
            <a:r>
              <a:rPr b="1" lang="hu-HU" sz="2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 </a:t>
            </a:r>
            <a:r>
              <a:rPr b="1" lang="en-US" sz="2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need</a:t>
            </a:r>
            <a:r>
              <a:rPr b="1" lang="hu-HU" sz="2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 a </a:t>
            </a:r>
            <a:r>
              <a:rPr b="1" lang="en-US" sz="2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good</a:t>
            </a:r>
            <a:r>
              <a:rPr b="1" lang="hu-HU" sz="2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 laptop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1260000" y="2880000"/>
            <a:ext cx="647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-------------------------------------------------------------------------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5040000" y="1917360"/>
            <a:ext cx="1589400" cy="1141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7332120" y="180000"/>
            <a:ext cx="485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Bahnschrift Light"/>
                <a:ea typeface="DejaVu Sans"/>
              </a:rPr>
              <a:t>Created</a:t>
            </a:r>
            <a:r>
              <a:rPr b="1" lang="hu-HU" sz="1800" strike="noStrike" u="none">
                <a:solidFill>
                  <a:srgbClr val="000000"/>
                </a:solidFill>
                <a:uFillTx/>
                <a:latin typeface="Bahnschrift Light"/>
                <a:ea typeface="DejaVu Sans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Bahnschrift Light"/>
                <a:ea typeface="DejaVu Sans"/>
              </a:rPr>
              <a:t>by</a:t>
            </a:r>
            <a:r>
              <a:rPr b="1" lang="hu-HU" sz="1800" strike="noStrike" u="none">
                <a:solidFill>
                  <a:srgbClr val="000000"/>
                </a:solidFill>
                <a:uFillTx/>
                <a:latin typeface="Bahnschrift Light"/>
                <a:ea typeface="DejaVu Sans"/>
              </a:rPr>
              <a:t>: Szabó György, Pántya Petra Virág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8391960" y="1962360"/>
            <a:ext cx="3306960" cy="379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" name="Google Shape;262;p33" descr=""/>
          <p:cNvPicPr/>
          <p:nvPr/>
        </p:nvPicPr>
        <p:blipFill>
          <a:blip r:embed="rId3"/>
          <a:stretch/>
        </p:blipFill>
        <p:spPr>
          <a:xfrm>
            <a:off x="1147068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360000" y="540000"/>
            <a:ext cx="5578920" cy="53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  <a:spcBef>
                <a:spcPts val="283"/>
              </a:spcBef>
            </a:pPr>
            <a:r>
              <a:rPr b="1" lang="en-US" sz="36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What</a:t>
            </a:r>
            <a:r>
              <a:rPr b="1" lang="hu-HU" sz="36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 is TechTop: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200000"/>
              </a:lnSpc>
              <a:spcBef>
                <a:spcPts val="283"/>
              </a:spcBef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98000" indent="-198000" algn="ctr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  <a:buSzPct val="111493"/>
              <a:buBlip>
                <a:blip r:embed="rId1"/>
              </a:buBlip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TechTop is an online store that offers premium laptops at competitive prices. 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98000" indent="-198000" algn="ctr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  <a:buSzPct val="111493"/>
              <a:buBlip>
                <a:blip r:embed="rId2"/>
              </a:buBlip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We offer the latest models and brands. Our goal is to help everyone find the perfect laptop for them.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 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200000"/>
              </a:lnSpc>
              <a:spcBef>
                <a:spcPts val="283"/>
              </a:spcBef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6300000" y="900000"/>
            <a:ext cx="5398920" cy="50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Google Shape;262;p 1" descr=""/>
          <p:cNvPicPr/>
          <p:nvPr/>
        </p:nvPicPr>
        <p:blipFill>
          <a:blip r:embed="rId4"/>
          <a:stretch/>
        </p:blipFill>
        <p:spPr>
          <a:xfrm>
            <a:off x="11470680" y="636696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 rot="300000">
            <a:off x="7350480" y="1664640"/>
            <a:ext cx="1577880" cy="1688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 rot="21000000">
            <a:off x="9106920" y="3596400"/>
            <a:ext cx="2239560" cy="143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540000" y="1059480"/>
            <a:ext cx="593892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en-US" sz="36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What we have developed: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1080000" y="2700000"/>
            <a:ext cx="4498920" cy="21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200000"/>
              </a:lnSpc>
              <a:spcBef>
                <a:spcPts val="283"/>
              </a:spcBef>
              <a:buSzPct val="151963"/>
              <a:buBlip>
                <a:blip r:embed="rId3"/>
              </a:buBlip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Fullstack → Laravel + Inertia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buSzPct val="151963"/>
              <a:buBlip>
                <a:blip r:embed="rId4"/>
              </a:buBlip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Adatbázis → MySQL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buSzPct val="151963"/>
              <a:buBlip>
                <a:blip r:embed="rId5"/>
              </a:buBlip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UI Könyvtár → Tailwind CSS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4" name="Google Shape;106;p 2" descr=""/>
          <p:cNvPicPr/>
          <p:nvPr/>
        </p:nvPicPr>
        <p:blipFill>
          <a:blip r:embed="rId6"/>
          <a:stretch/>
        </p:blipFill>
        <p:spPr>
          <a:xfrm rot="900000">
            <a:off x="9698400" y="1785240"/>
            <a:ext cx="1476000" cy="1455480"/>
          </a:xfrm>
          <a:prstGeom prst="rect">
            <a:avLst/>
          </a:prstGeom>
          <a:noFill/>
          <a:ln w="0">
            <a:noFill/>
          </a:ln>
          <a:effectLst>
            <a:outerShdw blurRad="57240" dir="5400000" dist="19080" rotWithShape="0">
              <a:srgbClr val="000000">
                <a:alpha val="50000"/>
              </a:srgbClr>
            </a:outerShdw>
          </a:effectLst>
        </p:spPr>
      </p:pic>
      <p:pic>
        <p:nvPicPr>
          <p:cNvPr id="155" name="Google Shape;107;p 2" descr=""/>
          <p:cNvPicPr/>
          <p:nvPr/>
        </p:nvPicPr>
        <p:blipFill>
          <a:blip r:embed="rId7"/>
          <a:stretch/>
        </p:blipFill>
        <p:spPr>
          <a:xfrm>
            <a:off x="7020000" y="3240000"/>
            <a:ext cx="2082960" cy="2053800"/>
          </a:xfrm>
          <a:prstGeom prst="rect">
            <a:avLst/>
          </a:prstGeom>
          <a:noFill/>
          <a:ln w="0">
            <a:noFill/>
          </a:ln>
          <a:effectLst>
            <a:outerShdw blurRad="57240" dir="5400000" dist="19080" rotWithShape="0">
              <a:srgbClr val="000000">
                <a:alpha val="50000"/>
              </a:srgbClr>
            </a:outerShdw>
          </a:effectLst>
        </p:spPr>
      </p:pic>
      <p:sp>
        <p:nvSpPr>
          <p:cNvPr id="156" name=""/>
          <p:cNvSpPr/>
          <p:nvPr/>
        </p:nvSpPr>
        <p:spPr>
          <a:xfrm>
            <a:off x="6120000" y="1080000"/>
            <a:ext cx="5938920" cy="4838400"/>
          </a:xfrm>
          <a:prstGeom prst="frame">
            <a:avLst>
              <a:gd name="adj1" fmla="val 9259"/>
            </a:avLst>
          </a:prstGeom>
          <a:gradFill rotWithShape="0">
            <a:gsLst>
              <a:gs pos="0">
                <a:srgbClr val="5983b0"/>
              </a:gs>
              <a:gs pos="50000">
                <a:srgbClr val="b4c7dc"/>
              </a:gs>
              <a:gs pos="100000">
                <a:srgbClr val="5983b0"/>
              </a:gs>
            </a:gsLst>
            <a:lin ang="3600000"/>
          </a:gradFill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57" name="Google Shape;262;p 2" descr=""/>
          <p:cNvPicPr/>
          <p:nvPr/>
        </p:nvPicPr>
        <p:blipFill>
          <a:blip r:embed="rId8"/>
          <a:stretch/>
        </p:blipFill>
        <p:spPr>
          <a:xfrm>
            <a:off x="1147068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900000" y="900000"/>
            <a:ext cx="4138920" cy="23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hu-HU" sz="72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TechTop</a:t>
            </a:r>
            <a:endParaRPr b="0" lang="hu-HU" sz="7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"/>
          <p:cNvSpPr/>
          <p:nvPr/>
        </p:nvSpPr>
        <p:spPr>
          <a:xfrm>
            <a:off x="2520360" y="3060000"/>
            <a:ext cx="4318920" cy="10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hu-HU" sz="32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Ha kell egy jó laptop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1260000" y="2880000"/>
            <a:ext cx="647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-------------------------------------------------------------------------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5040000" y="1917360"/>
            <a:ext cx="1589400" cy="1141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"/>
          <p:cNvSpPr/>
          <p:nvPr/>
        </p:nvSpPr>
        <p:spPr>
          <a:xfrm>
            <a:off x="7332120" y="180000"/>
            <a:ext cx="485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hu-HU" sz="1800" strike="noStrike" u="none">
                <a:solidFill>
                  <a:srgbClr val="000000"/>
                </a:solidFill>
                <a:uFillTx/>
                <a:latin typeface="Bahnschrift Light"/>
                <a:ea typeface="DejaVu Sans"/>
              </a:rPr>
              <a:t>Készítette: Szabó György, Pántya Petra Virág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8391960" y="1962360"/>
            <a:ext cx="3306960" cy="379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" name="Google Shape;96;p 1" descr=""/>
          <p:cNvPicPr/>
          <p:nvPr/>
        </p:nvPicPr>
        <p:blipFill>
          <a:blip r:embed="rId3"/>
          <a:stretch/>
        </p:blipFill>
        <p:spPr>
          <a:xfrm>
            <a:off x="1152000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2932560" y="180000"/>
            <a:ext cx="6247440" cy="12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hu-HU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Website </a:t>
            </a:r>
            <a:r>
              <a:rPr b="1" lang="en-US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responsiveness</a:t>
            </a:r>
            <a:r>
              <a:rPr b="1" lang="hu-HU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: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591840" y="1080000"/>
            <a:ext cx="2467440" cy="469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167400" y="1080000"/>
            <a:ext cx="2351880" cy="4462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2880000" y="4140000"/>
            <a:ext cx="5939280" cy="16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buSzPct val="162080"/>
              <a:buBlip>
                <a:blip r:embed="rId3"/>
              </a:buBlip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The site is fully responsive, making it easy to use on any screen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4"/>
          <a:stretch/>
        </p:blipFill>
        <p:spPr>
          <a:xfrm>
            <a:off x="2828160" y="1620000"/>
            <a:ext cx="6119280" cy="251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3" name="Google Shape;262;p 13" descr=""/>
          <p:cNvPicPr/>
          <p:nvPr/>
        </p:nvPicPr>
        <p:blipFill>
          <a:blip r:embed="rId5"/>
          <a:stretch/>
        </p:blipFill>
        <p:spPr>
          <a:xfrm>
            <a:off x="1147104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"/>
          <p:cNvSpPr/>
          <p:nvPr/>
        </p:nvSpPr>
        <p:spPr>
          <a:xfrm>
            <a:off x="900000" y="721080"/>
            <a:ext cx="7198920" cy="16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en-US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Database and design: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6840000" y="1980000"/>
            <a:ext cx="5218920" cy="39589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7020000" y="2160000"/>
            <a:ext cx="4858920" cy="370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901080" y="2701080"/>
            <a:ext cx="4858920" cy="28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spcBef>
                <a:spcPts val="283"/>
              </a:spcBef>
              <a:buSzPct val="127946"/>
              <a:buBlip>
                <a:blip r:embed="rId2"/>
              </a:buBlip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We created our database plan using the dbdiagram.io interface, helping with transparency and tracking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8" name="Google Shape;262;p 3" descr=""/>
          <p:cNvPicPr/>
          <p:nvPr/>
        </p:nvPicPr>
        <p:blipFill>
          <a:blip r:embed="rId3"/>
          <a:stretch/>
        </p:blipFill>
        <p:spPr>
          <a:xfrm>
            <a:off x="1152000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5580000" y="2319120"/>
            <a:ext cx="6485400" cy="3440160"/>
          </a:xfrm>
          <a:prstGeom prst="rect">
            <a:avLst/>
          </a:prstGeom>
          <a:noFill/>
          <a:ln w="10080">
            <a:noFill/>
          </a:ln>
        </p:spPr>
      </p:pic>
      <p:sp>
        <p:nvSpPr>
          <p:cNvPr id="170" name=""/>
          <p:cNvSpPr/>
          <p:nvPr/>
        </p:nvSpPr>
        <p:spPr>
          <a:xfrm>
            <a:off x="180000" y="716040"/>
            <a:ext cx="10799280" cy="12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en-US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Communication and task allocation: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540000" y="2700000"/>
            <a:ext cx="4499280" cy="25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115000"/>
              </a:lnSpc>
              <a:buSzPct val="151963"/>
              <a:buBlip>
                <a:blip r:embed="rId2"/>
              </a:buBlip>
            </a:pPr>
            <a:r>
              <a:rPr b="0" lang="hu" sz="2000" strike="noStrike" u="none">
                <a:solidFill>
                  <a:srgbClr val="1c1c1c"/>
                </a:solidFill>
                <a:uFillTx/>
                <a:latin typeface="Gentium Book Basic"/>
                <a:ea typeface="Lato"/>
              </a:rPr>
              <a:t>We used Trello to divide the tasks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115000"/>
              </a:lnSpc>
              <a:buSzPct val="151963"/>
              <a:buBlip>
                <a:blip r:embed="rId3"/>
              </a:buBlip>
            </a:pPr>
            <a:r>
              <a:rPr b="0" lang="hu" sz="2000" strike="noStrike" u="none">
                <a:solidFill>
                  <a:srgbClr val="1c1c1c"/>
                </a:solidFill>
                <a:uFillTx/>
                <a:latin typeface="Gentium Book Basic"/>
                <a:ea typeface="Lato"/>
              </a:rPr>
              <a:t>We used GitHub to coordinate and update the project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115000"/>
              </a:lnSpc>
              <a:buSzPct val="151963"/>
              <a:buBlip>
                <a:blip r:embed="rId4"/>
              </a:buBlip>
            </a:pPr>
            <a:r>
              <a:rPr b="0" lang="hu" sz="2000" strike="noStrike" u="none">
                <a:solidFill>
                  <a:srgbClr val="1c1c1c"/>
                </a:solidFill>
                <a:uFillTx/>
                <a:latin typeface="Gentium Book Basic"/>
                <a:ea typeface="Lato"/>
              </a:rPr>
              <a:t>We discussed other details in person or used the Messenger app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2" name="Google Shape;127;p 2" descr=""/>
          <p:cNvPicPr/>
          <p:nvPr/>
        </p:nvPicPr>
        <p:blipFill>
          <a:blip r:embed="rId5"/>
          <a:stretch/>
        </p:blipFill>
        <p:spPr>
          <a:xfrm rot="600000">
            <a:off x="8817840" y="1132200"/>
            <a:ext cx="667440" cy="66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3" name="Google Shape;126;p 2" descr=""/>
          <p:cNvPicPr/>
          <p:nvPr/>
        </p:nvPicPr>
        <p:blipFill>
          <a:blip r:embed="rId6"/>
          <a:stretch/>
        </p:blipFill>
        <p:spPr>
          <a:xfrm>
            <a:off x="10800000" y="913320"/>
            <a:ext cx="1245960" cy="1245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7"/>
          <a:stretch/>
        </p:blipFill>
        <p:spPr>
          <a:xfrm>
            <a:off x="9900000" y="1440000"/>
            <a:ext cx="645840" cy="645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5" name="Google Shape;262;p 4" descr=""/>
          <p:cNvPicPr/>
          <p:nvPr/>
        </p:nvPicPr>
        <p:blipFill>
          <a:blip r:embed="rId8"/>
          <a:stretch/>
        </p:blipFill>
        <p:spPr>
          <a:xfrm>
            <a:off x="1152000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/>
          <p:nvPr/>
        </p:nvSpPr>
        <p:spPr>
          <a:xfrm>
            <a:off x="0" y="1080000"/>
            <a:ext cx="9179280" cy="11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hu" sz="3600" strike="noStrike" u="none">
                <a:solidFill>
                  <a:schemeClr val="dk2"/>
                </a:solidFill>
                <a:uFillTx/>
                <a:latin typeface="Gentium Book Basic"/>
                <a:ea typeface="Raleway"/>
              </a:rPr>
              <a:t>What are the main parts of the program?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540000" y="1980000"/>
            <a:ext cx="4499280" cy="35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200000"/>
              </a:lnSpc>
              <a:buSzPct val="168954"/>
              <a:buBlip>
                <a:blip r:embed="rId1"/>
              </a:buBlip>
            </a:pPr>
            <a:r>
              <a:rPr b="0" lang="ee-GH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Home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SzPct val="168954"/>
              <a:buBlip>
                <a:blip r:embed="rId2"/>
              </a:buBlip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Products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SzPct val="168954"/>
              <a:buBlip>
                <a:blip r:embed="rId3"/>
              </a:buBlip>
            </a:pPr>
            <a:r>
              <a:rPr b="0" lang="br-FR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About Us Page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SzPct val="168954"/>
              <a:buBlip>
                <a:blip r:embed="rId4"/>
              </a:buBlip>
            </a:pPr>
            <a:r>
              <a:rPr b="0" lang="ca-ES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Contact Us Page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SzPct val="168954"/>
              <a:buBlip>
                <a:blip r:embed="rId5"/>
              </a:buBlip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Registration/Login Interfaces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SzPct val="168954"/>
              <a:buBlip>
                <a:blip r:embed="rId6"/>
              </a:buBlip>
            </a:pPr>
            <a:r>
              <a:rPr b="0" lang="fy-NL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Admin Dashboard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7"/>
          <a:stretch/>
        </p:blipFill>
        <p:spPr>
          <a:xfrm rot="600000">
            <a:off x="5176080" y="2559600"/>
            <a:ext cx="6690960" cy="2476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9" name="Google Shape;262;p 5" descr=""/>
          <p:cNvPicPr/>
          <p:nvPr/>
        </p:nvPicPr>
        <p:blipFill>
          <a:blip r:embed="rId8"/>
          <a:stretch/>
        </p:blipFill>
        <p:spPr>
          <a:xfrm>
            <a:off x="1147068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"/>
          <p:cNvSpPr/>
          <p:nvPr/>
        </p:nvSpPr>
        <p:spPr>
          <a:xfrm>
            <a:off x="-180000" y="360000"/>
            <a:ext cx="5759280" cy="12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</a:pPr>
            <a:r>
              <a:rPr b="1" lang="en-US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Home page</a:t>
            </a:r>
            <a:r>
              <a:rPr b="1" lang="hu-HU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: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5400000" y="1260000"/>
            <a:ext cx="6484320" cy="45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"/>
          <p:cNvSpPr/>
          <p:nvPr/>
        </p:nvSpPr>
        <p:spPr>
          <a:xfrm>
            <a:off x="180000" y="1876680"/>
            <a:ext cx="5039280" cy="40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  <a:buSzPct val="189970"/>
              <a:buBlip>
                <a:blip r:embed="rId2"/>
              </a:buBlip>
            </a:pPr>
            <a:r>
              <a:rPr b="0" lang="en-US" sz="1600" strike="noStrike" u="none">
                <a:solidFill>
                  <a:srgbClr val="000000"/>
                </a:solidFill>
                <a:highlight>
                  <a:srgbClr val="ffffff"/>
                </a:highlight>
                <a:uFillTx/>
                <a:latin typeface="Gentium Book Basic"/>
                <a:ea typeface="DejaVu Sans"/>
              </a:rPr>
              <a:t>The main page of the </a:t>
            </a:r>
            <a:r>
              <a:rPr b="0" lang="hu-HU" sz="1600" strike="noStrike" u="none">
                <a:solidFill>
                  <a:srgbClr val="000000"/>
                </a:solidFill>
                <a:highlight>
                  <a:srgbClr val="ffffff"/>
                </a:highlight>
                <a:uFillTx/>
                <a:latin typeface="Gentium Book Basic"/>
                <a:ea typeface="DejaVu Sans"/>
              </a:rPr>
              <a:t>webshop</a:t>
            </a:r>
            <a:r>
              <a:rPr b="0" lang="en-US" sz="1600" strike="noStrike" u="none">
                <a:solidFill>
                  <a:srgbClr val="000000"/>
                </a:solidFill>
                <a:highlight>
                  <a:srgbClr val="ffffff"/>
                </a:highlight>
                <a:uFillTx/>
                <a:latin typeface="Gentium Book Basic"/>
                <a:ea typeface="DejaVu Sans"/>
              </a:rPr>
              <a:t> is a clear and user-friendly homepage, where visitors can easily access all important subpages</a:t>
            </a:r>
            <a:endParaRPr b="0" lang="hu-H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  <a:buSzPct val="189970"/>
              <a:buBlip>
                <a:blip r:embed="rId3"/>
              </a:buBlip>
            </a:pPr>
            <a:r>
              <a:rPr b="0" lang="en-US" sz="1600" strike="noStrike" u="none">
                <a:solidFill>
                  <a:srgbClr val="000000"/>
                </a:solidFill>
                <a:highlight>
                  <a:srgbClr val="ffffff"/>
                </a:highlight>
                <a:uFillTx/>
                <a:latin typeface="Gentium Book Basic"/>
                <a:ea typeface="DejaVu Sans"/>
              </a:rPr>
              <a:t>The links in the navigation menu allow users to access the products, the introduction page, and a contact page, where they can also express their opinions</a:t>
            </a:r>
            <a:endParaRPr b="0" lang="hu-H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hu-H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3" name="Google Shape;262;p 6" descr=""/>
          <p:cNvPicPr/>
          <p:nvPr/>
        </p:nvPicPr>
        <p:blipFill>
          <a:blip r:embed="rId4"/>
          <a:stretch/>
        </p:blipFill>
        <p:spPr>
          <a:xfrm>
            <a:off x="1147068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7560000" y="2487960"/>
            <a:ext cx="4499280" cy="291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3240" y="900000"/>
            <a:ext cx="5216040" cy="198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6167880" y="720000"/>
            <a:ext cx="5711400" cy="22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en-US" sz="36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List of available products: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720000" y="3240000"/>
            <a:ext cx="5579280" cy="24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buSzPct val="189970"/>
              <a:buBlip>
                <a:blip r:embed="rId3"/>
              </a:buBlip>
            </a:pPr>
            <a:r>
              <a:rPr b="0" lang="en-US" sz="1600" strike="noStrike" u="none">
                <a:solidFill>
                  <a:srgbClr val="000000"/>
                </a:solidFill>
                <a:highlight>
                  <a:srgbClr val="ffffff"/>
                </a:highlight>
                <a:uFillTx/>
                <a:latin typeface="Gentium Book Basic"/>
                <a:ea typeface="DejaVu Sans"/>
              </a:rPr>
              <a:t>Here we can see the list of available products and we can view a specific product in detail and add it to the cart</a:t>
            </a:r>
            <a:endParaRPr b="0" lang="hu-H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200000"/>
              </a:lnSpc>
            </a:pPr>
            <a:endParaRPr b="0" lang="hu-H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200000"/>
              </a:lnSpc>
              <a:buSzPct val="189970"/>
              <a:buBlip>
                <a:blip r:embed="rId4"/>
              </a:buBlip>
            </a:pPr>
            <a:r>
              <a:rPr b="0" lang="en-US" sz="1600" strike="noStrike" u="none">
                <a:solidFill>
                  <a:srgbClr val="000000"/>
                </a:solidFill>
                <a:highlight>
                  <a:srgbClr val="ffffff"/>
                </a:highlight>
                <a:uFillTx/>
                <a:latin typeface="Gentium Book Basic"/>
                <a:ea typeface="DejaVu Sans"/>
              </a:rPr>
              <a:t>We can filter by brand and price, making the interface much more user-friendly</a:t>
            </a:r>
            <a:endParaRPr b="0" lang="hu-H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360000" y="3060000"/>
            <a:ext cx="6299280" cy="2879280"/>
          </a:xfrm>
          <a:prstGeom prst="frame">
            <a:avLst>
              <a:gd name="adj1" fmla="val 925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89" name="Google Shape;262;p 7" descr=""/>
          <p:cNvPicPr/>
          <p:nvPr/>
        </p:nvPicPr>
        <p:blipFill>
          <a:blip r:embed="rId5"/>
          <a:stretch/>
        </p:blipFill>
        <p:spPr>
          <a:xfrm>
            <a:off x="1147068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7940880" y="1080000"/>
            <a:ext cx="3578400" cy="485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1" name=""/>
          <p:cNvSpPr/>
          <p:nvPr/>
        </p:nvSpPr>
        <p:spPr>
          <a:xfrm>
            <a:off x="492840" y="900000"/>
            <a:ext cx="7247160" cy="22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</a:pPr>
            <a:r>
              <a:rPr b="1" lang="en-US" sz="3600" strike="noStrike" u="none">
                <a:solidFill>
                  <a:srgbClr val="000000"/>
                </a:solidFill>
                <a:uFillTx/>
                <a:latin typeface="Gentium Book Basic"/>
                <a:ea typeface="Microsoft YaHei"/>
              </a:rPr>
              <a:t>Contact and feedback platform: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1080000" y="2520000"/>
            <a:ext cx="5399280" cy="32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buSzPct val="146007"/>
              <a:buBlip>
                <a:blip r:embed="rId2"/>
              </a:buBlip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This page allows users to write reviews for the website, and the site's contact information is also displayed here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200000"/>
              </a:lnSpc>
              <a:buSzPct val="146007"/>
              <a:buBlip>
                <a:blip r:embed="rId3"/>
              </a:buBlip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Reviews can only be viewed by admins, so they are not public reviews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540000" y="2340000"/>
            <a:ext cx="6479280" cy="3419280"/>
          </a:xfrm>
          <a:prstGeom prst="frame">
            <a:avLst>
              <a:gd name="adj1" fmla="val 925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94" name="Google Shape;262;p 8" descr=""/>
          <p:cNvPicPr/>
          <p:nvPr/>
        </p:nvPicPr>
        <p:blipFill>
          <a:blip r:embed="rId4"/>
          <a:stretch/>
        </p:blipFill>
        <p:spPr>
          <a:xfrm>
            <a:off x="1147068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"/>
          <p:cNvSpPr/>
          <p:nvPr/>
        </p:nvSpPr>
        <p:spPr>
          <a:xfrm>
            <a:off x="180000" y="471960"/>
            <a:ext cx="7919280" cy="12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ia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Introduction page presentation: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540000" y="2340000"/>
            <a:ext cx="5759280" cy="32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On the page below, we can see the introductions of the employees (website developers). This builds trust in customers, thus avoiding suspicions of fraud and abuse.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6823440" y="2160000"/>
            <a:ext cx="5055840" cy="330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8" name="Google Shape;262;p 9" descr=""/>
          <p:cNvPicPr/>
          <p:nvPr/>
        </p:nvPicPr>
        <p:blipFill>
          <a:blip r:embed="rId2"/>
          <a:stretch/>
        </p:blipFill>
        <p:spPr>
          <a:xfrm>
            <a:off x="1147068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60000" y="2597040"/>
            <a:ext cx="2586600" cy="262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9110520" y="3600000"/>
            <a:ext cx="2948760" cy="240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"/>
          <p:cNvSpPr/>
          <p:nvPr/>
        </p:nvSpPr>
        <p:spPr>
          <a:xfrm>
            <a:off x="2340000" y="540000"/>
            <a:ext cx="8279280" cy="12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en-US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Registration and login interface: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3600000" y="1975320"/>
            <a:ext cx="4859280" cy="378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buSzPct val="168954"/>
              <a:buBlip>
                <a:blip r:embed="rId3"/>
              </a:buBlip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There is an option to register on the website for new users and to log in for existing customers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200000"/>
              </a:lnSpc>
              <a:buSzPct val="168954"/>
              <a:buBlip>
                <a:blip r:embed="rId4"/>
              </a:buBlip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IMPORTANT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: we cannot view the contents of the cart without logging in, thus encouraging users to log in and create new profiles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3" name="Google Shape;262;p 10" descr=""/>
          <p:cNvPicPr/>
          <p:nvPr/>
        </p:nvPicPr>
        <p:blipFill>
          <a:blip r:embed="rId5"/>
          <a:stretch/>
        </p:blipFill>
        <p:spPr>
          <a:xfrm>
            <a:off x="1147068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0620000" y="180000"/>
            <a:ext cx="1313280" cy="522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0" y="900000"/>
            <a:ext cx="12191400" cy="1200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3600000" y="4320000"/>
            <a:ext cx="1563480" cy="161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4"/>
          <a:stretch/>
        </p:blipFill>
        <p:spPr>
          <a:xfrm>
            <a:off x="10247760" y="2331000"/>
            <a:ext cx="1631520" cy="177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5"/>
          <a:stretch/>
        </p:blipFill>
        <p:spPr>
          <a:xfrm>
            <a:off x="53280" y="2131920"/>
            <a:ext cx="3006000" cy="362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9" name=""/>
          <p:cNvSpPr/>
          <p:nvPr/>
        </p:nvSpPr>
        <p:spPr>
          <a:xfrm>
            <a:off x="4140000" y="831960"/>
            <a:ext cx="7199280" cy="16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</a:pPr>
            <a:r>
              <a:rPr b="1" lang="ia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Dashboard presentation: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5580000" y="2340000"/>
            <a:ext cx="4139280" cy="32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buSzPct val="179978"/>
              <a:buBlip>
                <a:blip r:embed="rId6"/>
              </a:buBlip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Logged in admin user can manage products, edit, delete, and add products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2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200000"/>
              </a:lnSpc>
              <a:buSzPct val="179978"/>
              <a:buBlip>
                <a:blip r:embed="rId7"/>
              </a:buBlip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Admin can check added reviews for continuous improvement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8"/>
          <a:stretch/>
        </p:blipFill>
        <p:spPr>
          <a:xfrm>
            <a:off x="10260000" y="4222440"/>
            <a:ext cx="1619280" cy="171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9"/>
          <a:stretch/>
        </p:blipFill>
        <p:spPr>
          <a:xfrm>
            <a:off x="3600000" y="2340000"/>
            <a:ext cx="1516680" cy="154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3" name="Google Shape;262;p 11" descr=""/>
          <p:cNvPicPr/>
          <p:nvPr/>
        </p:nvPicPr>
        <p:blipFill>
          <a:blip r:embed="rId10"/>
          <a:stretch/>
        </p:blipFill>
        <p:spPr>
          <a:xfrm>
            <a:off x="11520000" y="630000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181080" y="756720"/>
            <a:ext cx="5578920" cy="53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  <a:spcBef>
                <a:spcPts val="283"/>
              </a:spcBef>
            </a:pPr>
            <a:r>
              <a:rPr b="1" lang="hu-HU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Mi is a TechTop: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200000"/>
              </a:lnSpc>
              <a:spcBef>
                <a:spcPts val="283"/>
              </a:spcBef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98000" indent="-198000" algn="ctr">
              <a:lnSpc>
                <a:spcPct val="200000"/>
              </a:lnSpc>
              <a:spcBef>
                <a:spcPts val="283"/>
              </a:spcBef>
              <a:buSzPct val="123960"/>
              <a:buBlip>
                <a:blip r:embed="rId1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A </a:t>
            </a:r>
            <a:r>
              <a:rPr b="1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TechTop</a:t>
            </a: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 egy webáruház, amely prémium laptopokat kínál versenyképes árakon. Kínálatunkban a legújabb modellek és márkák találhatók. 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98000" indent="-198000" algn="ctr">
              <a:lnSpc>
                <a:spcPct val="200000"/>
              </a:lnSpc>
              <a:spcBef>
                <a:spcPts val="283"/>
              </a:spcBef>
              <a:buSzPct val="123960"/>
              <a:buBlip>
                <a:blip r:embed="rId2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Célunk, hogy mindenki megtalálja a számára tökéletes laptopot.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hu-H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200000"/>
              </a:lnSpc>
              <a:spcBef>
                <a:spcPts val="283"/>
              </a:spcBef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3"/>
          <a:stretch/>
        </p:blipFill>
        <p:spPr>
          <a:xfrm>
            <a:off x="6300000" y="900000"/>
            <a:ext cx="5398920" cy="50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Google Shape;96;p 2" descr=""/>
          <p:cNvPicPr/>
          <p:nvPr/>
        </p:nvPicPr>
        <p:blipFill>
          <a:blip r:embed="rId4"/>
          <a:stretch/>
        </p:blipFill>
        <p:spPr>
          <a:xfrm>
            <a:off x="1146852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"/>
          <p:cNvSpPr/>
          <p:nvPr/>
        </p:nvSpPr>
        <p:spPr>
          <a:xfrm>
            <a:off x="4500000" y="3600000"/>
            <a:ext cx="7559280" cy="26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36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Thank you for your attention and we look forward to your feedback!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180000" y="2520000"/>
            <a:ext cx="3676320" cy="34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"/>
          <p:cNvSpPr/>
          <p:nvPr/>
        </p:nvSpPr>
        <p:spPr>
          <a:xfrm rot="197400">
            <a:off x="786240" y="424800"/>
            <a:ext cx="8624880" cy="2568240"/>
          </a:xfrm>
          <a:prstGeom prst="cloudCallout">
            <a:avLst>
              <a:gd name="adj1" fmla="val -13027"/>
              <a:gd name="adj2" fmla="val 126263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17" name=""/>
          <p:cNvSpPr/>
          <p:nvPr/>
        </p:nvSpPr>
        <p:spPr>
          <a:xfrm rot="118200">
            <a:off x="1709640" y="717840"/>
            <a:ext cx="6929640" cy="23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In conclusion, our </a:t>
            </a:r>
            <a:r>
              <a:rPr b="1" lang="hu-HU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webshop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Gentium Book Basic"/>
                <a:ea typeface="DejaVu Sans"/>
              </a:rPr>
              <a:t> will continue to develop and will be expanded with many new features in the future. Our goal is to make the shopping experience even more convenient and user-friendly.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8" name="Google Shape;262;p 12" descr=""/>
          <p:cNvPicPr/>
          <p:nvPr/>
        </p:nvPicPr>
        <p:blipFill>
          <a:blip r:embed="rId2"/>
          <a:stretch/>
        </p:blipFill>
        <p:spPr>
          <a:xfrm>
            <a:off x="11520000" y="6255720"/>
            <a:ext cx="588600" cy="4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 rot="300000">
            <a:off x="7350480" y="1664640"/>
            <a:ext cx="1577880" cy="1688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 rot="21000000">
            <a:off x="9106920" y="3596400"/>
            <a:ext cx="2239560" cy="14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Google Shape;96;p14" descr=""/>
          <p:cNvPicPr/>
          <p:nvPr/>
        </p:nvPicPr>
        <p:blipFill>
          <a:blip r:embed="rId3"/>
          <a:stretch/>
        </p:blipFill>
        <p:spPr>
          <a:xfrm>
            <a:off x="1146852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"/>
          <p:cNvSpPr/>
          <p:nvPr/>
        </p:nvSpPr>
        <p:spPr>
          <a:xfrm>
            <a:off x="540000" y="1059480"/>
            <a:ext cx="593892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hu-HU" sz="42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Miben fejlesztettünk:</a:t>
            </a:r>
            <a:endParaRPr b="0" lang="hu-HU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1080000" y="2700000"/>
            <a:ext cx="4498920" cy="21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200000"/>
              </a:lnSpc>
              <a:spcBef>
                <a:spcPts val="283"/>
              </a:spcBef>
              <a:buSzPct val="151963"/>
              <a:buBlip>
                <a:blip r:embed="rId4"/>
              </a:buBlip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Fullstack → Laravel + Inertia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buSzPct val="151963"/>
              <a:buBlip>
                <a:blip r:embed="rId5"/>
              </a:buBlip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Adatbázis → MySQL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buSzPct val="151963"/>
              <a:buBlip>
                <a:blip r:embed="rId6"/>
              </a:buBlip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UI Könyvtár → Tailwind CSS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3" name="Google Shape;106;p15" descr=""/>
          <p:cNvPicPr/>
          <p:nvPr/>
        </p:nvPicPr>
        <p:blipFill>
          <a:blip r:embed="rId7"/>
          <a:stretch/>
        </p:blipFill>
        <p:spPr>
          <a:xfrm rot="900000">
            <a:off x="9698400" y="1785240"/>
            <a:ext cx="1476000" cy="1455480"/>
          </a:xfrm>
          <a:prstGeom prst="rect">
            <a:avLst/>
          </a:prstGeom>
          <a:noFill/>
          <a:ln w="0">
            <a:noFill/>
          </a:ln>
          <a:effectLst>
            <a:outerShdw blurRad="57240" dir="5400000" dist="19080" rotWithShape="0">
              <a:srgbClr val="000000">
                <a:alpha val="50000"/>
              </a:srgbClr>
            </a:outerShdw>
          </a:effectLst>
        </p:spPr>
      </p:pic>
      <p:pic>
        <p:nvPicPr>
          <p:cNvPr id="64" name="Google Shape;107;p15" descr=""/>
          <p:cNvPicPr/>
          <p:nvPr/>
        </p:nvPicPr>
        <p:blipFill>
          <a:blip r:embed="rId8"/>
          <a:stretch/>
        </p:blipFill>
        <p:spPr>
          <a:xfrm>
            <a:off x="7020000" y="3240000"/>
            <a:ext cx="2082960" cy="2053800"/>
          </a:xfrm>
          <a:prstGeom prst="rect">
            <a:avLst/>
          </a:prstGeom>
          <a:noFill/>
          <a:ln w="0">
            <a:noFill/>
          </a:ln>
          <a:effectLst>
            <a:outerShdw blurRad="57240" dir="5400000" dist="19080" rotWithShape="0">
              <a:srgbClr val="000000">
                <a:alpha val="50000"/>
              </a:srgbClr>
            </a:outerShdw>
          </a:effectLst>
        </p:spPr>
      </p:pic>
      <p:sp>
        <p:nvSpPr>
          <p:cNvPr id="65" name=""/>
          <p:cNvSpPr/>
          <p:nvPr/>
        </p:nvSpPr>
        <p:spPr>
          <a:xfrm>
            <a:off x="6120000" y="1080000"/>
            <a:ext cx="5938920" cy="4838400"/>
          </a:xfrm>
          <a:prstGeom prst="frame">
            <a:avLst>
              <a:gd name="adj1" fmla="val 9259"/>
            </a:avLst>
          </a:prstGeom>
          <a:gradFill rotWithShape="0">
            <a:gsLst>
              <a:gs pos="0">
                <a:srgbClr val="5983b0"/>
              </a:gs>
              <a:gs pos="50000">
                <a:srgbClr val="b4c7dc"/>
              </a:gs>
              <a:gs pos="100000">
                <a:srgbClr val="5983b0"/>
              </a:gs>
            </a:gsLst>
            <a:lin ang="3600000"/>
          </a:gradFill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"/>
          <p:cNvSpPr/>
          <p:nvPr/>
        </p:nvSpPr>
        <p:spPr>
          <a:xfrm>
            <a:off x="2931840" y="360000"/>
            <a:ext cx="624744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hu-HU" sz="36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A weboldal reszponzivitása: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9591840" y="1080000"/>
            <a:ext cx="2467440" cy="469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167400" y="1080000"/>
            <a:ext cx="2351880" cy="4462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"/>
          <p:cNvSpPr/>
          <p:nvPr/>
        </p:nvSpPr>
        <p:spPr>
          <a:xfrm>
            <a:off x="2880000" y="4140000"/>
            <a:ext cx="5939280" cy="16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buSzPct val="162080"/>
              <a:buBlip>
                <a:blip r:embed="rId3"/>
              </a:buBlip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Az oldal teljesen reszponzív, ezáltal minden képernyőn könnyedén lehet használni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2828160" y="1620000"/>
            <a:ext cx="6119280" cy="251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" name="Google Shape;96;p 13" descr=""/>
          <p:cNvPicPr/>
          <p:nvPr/>
        </p:nvPicPr>
        <p:blipFill>
          <a:blip r:embed="rId5"/>
          <a:stretch/>
        </p:blipFill>
        <p:spPr>
          <a:xfrm>
            <a:off x="1146852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96;p 3" descr=""/>
          <p:cNvPicPr/>
          <p:nvPr/>
        </p:nvPicPr>
        <p:blipFill>
          <a:blip r:embed="rId1"/>
          <a:stretch/>
        </p:blipFill>
        <p:spPr>
          <a:xfrm>
            <a:off x="1146852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360" y="720360"/>
            <a:ext cx="7198920" cy="16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  <a:spcBef>
                <a:spcPts val="283"/>
              </a:spcBef>
            </a:pPr>
            <a:r>
              <a:rPr b="1" lang="hu-HU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Adatbázis és formatervezés: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6840000" y="1980000"/>
            <a:ext cx="5218920" cy="39589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7020000" y="2160000"/>
            <a:ext cx="4858920" cy="370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720000" y="2521080"/>
            <a:ext cx="4858920" cy="28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spcBef>
                <a:spcPts val="283"/>
              </a:spcBef>
              <a:buSzPct val="141238"/>
              <a:buBlip>
                <a:blip r:embed="rId3"/>
              </a:buBlip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A dbdiagram.io felület segítségével elkészítettük az adatbázis tervünket, ezzel segítve az átláthatóságot és a nyomon követést.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96;p 4" descr=""/>
          <p:cNvPicPr/>
          <p:nvPr/>
        </p:nvPicPr>
        <p:blipFill>
          <a:blip r:embed="rId1"/>
          <a:stretch/>
        </p:blipFill>
        <p:spPr>
          <a:xfrm>
            <a:off x="1146852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5580000" y="2319120"/>
            <a:ext cx="6485400" cy="3440160"/>
          </a:xfrm>
          <a:prstGeom prst="rect">
            <a:avLst/>
          </a:prstGeom>
          <a:noFill/>
          <a:ln w="10080">
            <a:noFill/>
          </a:ln>
        </p:spPr>
      </p:pic>
      <p:sp>
        <p:nvSpPr>
          <p:cNvPr id="79" name=""/>
          <p:cNvSpPr/>
          <p:nvPr/>
        </p:nvSpPr>
        <p:spPr>
          <a:xfrm>
            <a:off x="180720" y="540000"/>
            <a:ext cx="10799280" cy="12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hu-HU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Kapcsolattartás és feladat felosztás: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40000" y="2458440"/>
            <a:ext cx="4499280" cy="31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115000"/>
              </a:lnSpc>
              <a:buSzPct val="157030"/>
              <a:buBlip>
                <a:blip r:embed="rId3"/>
              </a:buBlip>
            </a:pPr>
            <a:r>
              <a:rPr b="0" lang="hu" sz="1800" strike="noStrike" u="none">
                <a:solidFill>
                  <a:srgbClr val="1c1c1c"/>
                </a:solidFill>
                <a:uFillTx/>
                <a:latin typeface="Gentium Book Basic"/>
                <a:ea typeface="Lato"/>
              </a:rPr>
              <a:t>A feladatok felosztására Trellot használtunk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115000"/>
              </a:lnSpc>
              <a:buSzPct val="157030"/>
              <a:buBlip>
                <a:blip r:embed="rId4"/>
              </a:buBlip>
            </a:pPr>
            <a:r>
              <a:rPr b="0" lang="hu" sz="1800" strike="noStrike" u="none">
                <a:solidFill>
                  <a:srgbClr val="1c1c1c"/>
                </a:solidFill>
                <a:uFillTx/>
                <a:latin typeface="Gentium Book Basic"/>
                <a:ea typeface="Lato"/>
              </a:rPr>
              <a:t>A projekt összehangolására és aktualizálására a GitHub volt a segítségünkre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115000"/>
              </a:lnSpc>
              <a:buSzPct val="157030"/>
              <a:buBlip>
                <a:blip r:embed="rId5"/>
              </a:buBlip>
            </a:pPr>
            <a:r>
              <a:rPr b="0" lang="hu" sz="1800" strike="noStrike" u="none">
                <a:solidFill>
                  <a:srgbClr val="1c1c1c"/>
                </a:solidFill>
                <a:uFillTx/>
                <a:latin typeface="Gentium Book Basic"/>
                <a:ea typeface="Lato"/>
              </a:rPr>
              <a:t>Az egyéb részleteket személyesen egyeztettük, illetve a Messenger alkalmazást használtuk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1" name="Google Shape;127;p17" descr=""/>
          <p:cNvPicPr/>
          <p:nvPr/>
        </p:nvPicPr>
        <p:blipFill>
          <a:blip r:embed="rId6"/>
          <a:stretch/>
        </p:blipFill>
        <p:spPr>
          <a:xfrm rot="600000">
            <a:off x="8817840" y="1132200"/>
            <a:ext cx="667440" cy="66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Google Shape;126;p17" descr=""/>
          <p:cNvPicPr/>
          <p:nvPr/>
        </p:nvPicPr>
        <p:blipFill>
          <a:blip r:embed="rId7"/>
          <a:stretch/>
        </p:blipFill>
        <p:spPr>
          <a:xfrm>
            <a:off x="10800000" y="913320"/>
            <a:ext cx="1245960" cy="1245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8"/>
          <a:stretch/>
        </p:blipFill>
        <p:spPr>
          <a:xfrm>
            <a:off x="9900000" y="1440000"/>
            <a:ext cx="645840" cy="645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96;p 5" descr=""/>
          <p:cNvPicPr/>
          <p:nvPr/>
        </p:nvPicPr>
        <p:blipFill>
          <a:blip r:embed="rId1"/>
          <a:stretch/>
        </p:blipFill>
        <p:spPr>
          <a:xfrm>
            <a:off x="1146852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"/>
          <p:cNvSpPr/>
          <p:nvPr/>
        </p:nvSpPr>
        <p:spPr>
          <a:xfrm>
            <a:off x="180000" y="1080000"/>
            <a:ext cx="755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hu" sz="3600" strike="noStrike" u="none">
                <a:solidFill>
                  <a:schemeClr val="dk2"/>
                </a:solidFill>
                <a:uFillTx/>
                <a:latin typeface="Gentium Book Basic"/>
                <a:ea typeface="Raleway"/>
              </a:rPr>
              <a:t>Mik a program fő részei?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540000" y="1980000"/>
            <a:ext cx="4499280" cy="35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200000"/>
              </a:lnSpc>
              <a:buSzPct val="168954"/>
              <a:buBlip>
                <a:blip r:embed="rId2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Kezdőlap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SzPct val="168954"/>
              <a:buBlip>
                <a:blip r:embed="rId3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Termékek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SzPct val="168954"/>
              <a:buBlip>
                <a:blip r:embed="rId4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Rólunk oldal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SzPct val="168954"/>
              <a:buBlip>
                <a:blip r:embed="rId5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Kapcsolattartási oldal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SzPct val="168954"/>
              <a:buBlip>
                <a:blip r:embed="rId6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Regisztrációs/bejelentkezős felületek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SzPct val="168954"/>
              <a:buBlip>
                <a:blip r:embed="rId7"/>
              </a:buBlip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Irányítópult az adminoknak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8"/>
          <a:stretch/>
        </p:blipFill>
        <p:spPr>
          <a:xfrm rot="600000">
            <a:off x="5176080" y="2559600"/>
            <a:ext cx="6690960" cy="2476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96;p 6" descr=""/>
          <p:cNvPicPr/>
          <p:nvPr/>
        </p:nvPicPr>
        <p:blipFill>
          <a:blip r:embed="rId1"/>
          <a:stretch/>
        </p:blipFill>
        <p:spPr>
          <a:xfrm>
            <a:off x="11468520" y="6300000"/>
            <a:ext cx="590400" cy="47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"/>
          <p:cNvSpPr/>
          <p:nvPr/>
        </p:nvSpPr>
        <p:spPr>
          <a:xfrm>
            <a:off x="0" y="360000"/>
            <a:ext cx="5759280" cy="12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200000"/>
              </a:lnSpc>
            </a:pPr>
            <a:r>
              <a:rPr b="1" lang="hu-HU" sz="4000" strike="noStrike" u="none">
                <a:solidFill>
                  <a:srgbClr val="000000"/>
                </a:solidFill>
                <a:uFillTx/>
                <a:latin typeface="Gentium Book Basic"/>
                <a:ea typeface="DejaVu Sans"/>
              </a:rPr>
              <a:t>Főoldal:</a:t>
            </a:r>
            <a:endParaRPr b="0" lang="hu-H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5400000" y="1260000"/>
            <a:ext cx="6484320" cy="45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540000" y="1829160"/>
            <a:ext cx="4499280" cy="429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  <a:buSzPct val="203079"/>
              <a:buBlip>
                <a:blip r:embed="rId3"/>
              </a:buBlip>
            </a:pPr>
            <a:r>
              <a:rPr b="0" lang="hu-HU" sz="1500" strike="noStrike" u="none">
                <a:solidFill>
                  <a:srgbClr val="000000"/>
                </a:solidFill>
                <a:highlight>
                  <a:srgbClr val="ffffff"/>
                </a:highlight>
                <a:uFillTx/>
                <a:latin typeface="Gentium Book Basic"/>
                <a:ea typeface="DejaVu Sans"/>
              </a:rPr>
              <a:t>A webshop főoldala egy áttekinthető és felhasználóbarát kezdőlap, ahol a látogatók minden fontos aloldalt könnyen elérnek</a:t>
            </a:r>
            <a:endParaRPr b="0" lang="hu-H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ctr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  <a:buSzPct val="203079"/>
              <a:buBlip>
                <a:blip r:embed="rId4"/>
              </a:buBlip>
            </a:pPr>
            <a:r>
              <a:rPr b="0" lang="hu-HU" sz="1500" strike="noStrike" u="none">
                <a:solidFill>
                  <a:srgbClr val="000000"/>
                </a:solidFill>
                <a:highlight>
                  <a:srgbClr val="ffffff"/>
                </a:highlight>
                <a:uFillTx/>
                <a:latin typeface="Gentium Book Basic"/>
                <a:ea typeface="DejaVu Sans"/>
              </a:rPr>
              <a:t>A navigációs menüben található hivatkozások segítségével a felhasználók eljuthatnak a termékekhez, a bemutatkozó oldalra valamint egy kapcsolattartási oldalra, ahol elmondhatják véleményüket is</a:t>
            </a:r>
            <a:endParaRPr b="0" lang="hu-H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hu-H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Design 1">
  <a:themeElements>
    <a:clrScheme name="Custom 1">
      <a:dk1>
        <a:srgbClr val="000000"/>
      </a:dk1>
      <a:lt1>
        <a:srgbClr val="ffffff"/>
      </a:lt1>
      <a:dk2>
        <a:srgbClr val="090f27"/>
      </a:dk2>
      <a:lt2>
        <a:srgbClr val="e7e6e6"/>
      </a:lt2>
      <a:accent1>
        <a:srgbClr val="20305c"/>
      </a:accent1>
      <a:accent2>
        <a:srgbClr val="0214b5"/>
      </a:accent2>
      <a:accent3>
        <a:srgbClr val="02a0da"/>
      </a:accent3>
      <a:accent4>
        <a:srgbClr val="005472"/>
      </a:accent4>
      <a:accent5>
        <a:srgbClr val="7eaba6"/>
      </a:accent5>
      <a:accent6>
        <a:srgbClr val="02a1bb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TM34415906</Template>
  <TotalTime>172</TotalTime>
  <Application>LibreOffice/24.8.5.2$Windows_X86_64 LibreOffice_project/fddf2685c70b461e7832239a0162a77216259f22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2023-12-07T17:41:30Z</dcterms:created>
  <dc:creator/>
  <dc:description/>
  <dc:language>hu-HU</dc:language>
  <cp:lastModifiedBy/>
  <dcterms:modified xsi:type="dcterms:W3CDTF">2025-04-11T09:04:35Z</dcterms:modified>
  <cp:revision>31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r8>3</vt:r8>
  </property>
  <property fmtid="{D5CDD505-2E9C-101B-9397-08002B2CF9AE}" pid="4" name="PresentationFormat">
    <vt:lpwstr>Widescreen</vt:lpwstr>
  </property>
  <property fmtid="{D5CDD505-2E9C-101B-9397-08002B2CF9AE}" pid="5" name="Slides">
    <vt:r8>3</vt:r8>
  </property>
</Properties>
</file>